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598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jplagman\Documents\Powerpoint%20Templates%20Jpegs[1]\Powerpoint Templates Jpegs\Pyramid_Icon_Shadow_PPT_interio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514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4"/>
        </a:buClr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4"/>
        </a:buClr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4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4"/>
        </a:buClr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4"/>
        </a:buClr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89000" y="986448"/>
            <a:ext cx="7810500" cy="49317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800" u="sng" dirty="0" smtClean="0">
                <a:latin typeface="Calibri"/>
                <a:cs typeface="Calibri"/>
              </a:rPr>
              <a:t>File a Wellness Claim by Phone</a:t>
            </a:r>
          </a:p>
          <a:p>
            <a:pPr marL="0" indent="0">
              <a:buNone/>
            </a:pPr>
            <a:r>
              <a:rPr lang="en-US" sz="1600" dirty="0" smtClean="0">
                <a:latin typeface="Calibri"/>
                <a:cs typeface="Calibri"/>
              </a:rPr>
              <a:t>Contact the Transamerica Claims Customer Service Department at (800) 251-7254, press 2.</a:t>
            </a:r>
          </a:p>
          <a:p>
            <a:pPr marL="0" indent="0">
              <a:buNone/>
            </a:pPr>
            <a:r>
              <a:rPr lang="en-US" sz="1600" dirty="0" smtClean="0">
                <a:latin typeface="Calibri"/>
                <a:cs typeface="Calibri"/>
              </a:rPr>
              <a:t>Give the phone representative the following information:</a:t>
            </a:r>
          </a:p>
          <a:p>
            <a:pPr>
              <a:buFont typeface="Wingdings" charset="2"/>
              <a:buChar char="v"/>
            </a:pPr>
            <a:r>
              <a:rPr lang="en-US" sz="1600" dirty="0" smtClean="0">
                <a:latin typeface="Calibri"/>
                <a:cs typeface="Calibri"/>
              </a:rPr>
              <a:t>Insured’s name/policy number</a:t>
            </a:r>
          </a:p>
          <a:p>
            <a:pPr>
              <a:buFont typeface="Wingdings" charset="2"/>
              <a:buChar char="v"/>
            </a:pPr>
            <a:r>
              <a:rPr lang="en-US" sz="1600" dirty="0" smtClean="0">
                <a:latin typeface="Calibri"/>
                <a:cs typeface="Calibri"/>
              </a:rPr>
              <a:t>Covered person’s name, date of birth, and relationship to insured</a:t>
            </a:r>
          </a:p>
          <a:p>
            <a:pPr>
              <a:buFont typeface="Wingdings" charset="2"/>
              <a:buChar char="v"/>
            </a:pPr>
            <a:r>
              <a:rPr lang="en-US" sz="1600" dirty="0" smtClean="0">
                <a:latin typeface="Calibri"/>
                <a:cs typeface="Calibri"/>
              </a:rPr>
              <a:t>Name of test/procedure</a:t>
            </a:r>
          </a:p>
          <a:p>
            <a:pPr>
              <a:buFont typeface="Wingdings" charset="2"/>
              <a:buChar char="v"/>
            </a:pPr>
            <a:r>
              <a:rPr lang="en-US" sz="1600" dirty="0" smtClean="0">
                <a:latin typeface="Calibri"/>
                <a:cs typeface="Calibri"/>
              </a:rPr>
              <a:t>Date of test/procedure</a:t>
            </a:r>
          </a:p>
          <a:p>
            <a:pPr>
              <a:buFont typeface="Wingdings" charset="2"/>
              <a:buChar char="v"/>
            </a:pPr>
            <a:r>
              <a:rPr lang="en-US" sz="1600" dirty="0" smtClean="0">
                <a:latin typeface="Calibri"/>
                <a:cs typeface="Calibri"/>
              </a:rPr>
              <a:t>Provider’s name, address, and phone number</a:t>
            </a:r>
          </a:p>
          <a:p>
            <a:pPr marL="0" indent="0">
              <a:buNone/>
            </a:pPr>
            <a:endParaRPr lang="en-US" sz="1600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US" sz="1800" u="sng" dirty="0" smtClean="0">
                <a:latin typeface="Calibri"/>
                <a:cs typeface="Calibri"/>
              </a:rPr>
              <a:t>File a Wellness Claim by Fax</a:t>
            </a:r>
          </a:p>
          <a:p>
            <a:pPr marL="0" indent="0">
              <a:buNone/>
            </a:pPr>
            <a:r>
              <a:rPr lang="en-US" sz="1600" dirty="0" smtClean="0">
                <a:latin typeface="Calibri"/>
                <a:cs typeface="Calibri"/>
              </a:rPr>
              <a:t>Fax directly to the Claims Department at (866) 586-6528</a:t>
            </a:r>
          </a:p>
          <a:p>
            <a:pPr marL="0" indent="0">
              <a:buNone/>
            </a:pPr>
            <a:r>
              <a:rPr lang="en-US" sz="1600" dirty="0" smtClean="0">
                <a:latin typeface="Calibri"/>
                <a:cs typeface="Calibri"/>
              </a:rPr>
              <a:t>Document must include:</a:t>
            </a:r>
          </a:p>
          <a:p>
            <a:pPr>
              <a:buFont typeface="Wingdings" charset="2"/>
              <a:buChar char="v"/>
            </a:pPr>
            <a:r>
              <a:rPr lang="en-US" sz="1600" dirty="0" smtClean="0">
                <a:latin typeface="Calibri"/>
                <a:cs typeface="Calibri"/>
              </a:rPr>
              <a:t>Insured’s name and policy number</a:t>
            </a:r>
          </a:p>
          <a:p>
            <a:pPr>
              <a:buFont typeface="Wingdings" charset="2"/>
              <a:buChar char="v"/>
            </a:pPr>
            <a:r>
              <a:rPr lang="en-US" sz="1600" dirty="0" smtClean="0">
                <a:latin typeface="Calibri"/>
                <a:cs typeface="Calibri"/>
              </a:rPr>
              <a:t>Covered person’s </a:t>
            </a:r>
            <a:r>
              <a:rPr lang="en-US" sz="1600" dirty="0">
                <a:latin typeface="Calibri"/>
                <a:cs typeface="Calibri"/>
              </a:rPr>
              <a:t>name, date of birth, and relationship to insured</a:t>
            </a:r>
          </a:p>
          <a:p>
            <a:pPr>
              <a:buFont typeface="Wingdings" charset="2"/>
              <a:buChar char="v"/>
            </a:pPr>
            <a:r>
              <a:rPr lang="en-US" sz="1600" dirty="0">
                <a:latin typeface="Calibri"/>
                <a:cs typeface="Calibri"/>
              </a:rPr>
              <a:t>Name of test/</a:t>
            </a:r>
            <a:r>
              <a:rPr lang="en-US" sz="1600" dirty="0" smtClean="0">
                <a:latin typeface="Calibri"/>
                <a:cs typeface="Calibri"/>
              </a:rPr>
              <a:t>procedure</a:t>
            </a:r>
          </a:p>
          <a:p>
            <a:pPr>
              <a:buFont typeface="Wingdings" charset="2"/>
              <a:buChar char="v"/>
            </a:pPr>
            <a:r>
              <a:rPr lang="en-US" sz="1600" dirty="0" smtClean="0">
                <a:latin typeface="Calibri"/>
                <a:cs typeface="Calibri"/>
              </a:rPr>
              <a:t>Provider’s billing statement, which includes the test/procedure and the date it was performed</a:t>
            </a:r>
            <a:endParaRPr lang="en-US" sz="1600" dirty="0">
              <a:latin typeface="Calibri"/>
              <a:cs typeface="Calibri"/>
            </a:endParaRP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-1" y="8548"/>
            <a:ext cx="9143999" cy="943952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Calibri"/>
                <a:cs typeface="Calibri"/>
              </a:rPr>
              <a:t>TRANSAMERICA</a:t>
            </a:r>
            <a:r>
              <a:rPr lang="en-US" sz="2800" baseline="50000" dirty="0">
                <a:solidFill>
                  <a:srgbClr val="000000"/>
                </a:solidFill>
                <a:latin typeface="Calibri"/>
                <a:cs typeface="Calibri"/>
              </a:rPr>
              <a:t>® </a:t>
            </a:r>
            <a:br>
              <a:rPr lang="en-US" sz="2800" baseline="50000" dirty="0">
                <a:solidFill>
                  <a:srgbClr val="000000"/>
                </a:solidFill>
                <a:latin typeface="Calibri"/>
                <a:cs typeface="Calibri"/>
              </a:rPr>
            </a:br>
            <a:r>
              <a:rPr lang="en-US" sz="2800" dirty="0" smtClean="0">
                <a:solidFill>
                  <a:srgbClr val="000000"/>
                </a:solidFill>
                <a:latin typeface="Calibri"/>
                <a:cs typeface="Calibri"/>
              </a:rPr>
              <a:t> File Wellness Claims Quick and Easy</a:t>
            </a:r>
            <a:endParaRPr lang="en-US" sz="28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179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B">
      <a:dk1>
        <a:srgbClr val="000000"/>
      </a:dk1>
      <a:lt1>
        <a:srgbClr val="FFFFFF"/>
      </a:lt1>
      <a:dk2>
        <a:srgbClr val="54534A"/>
      </a:dk2>
      <a:lt2>
        <a:srgbClr val="EEECE1"/>
      </a:lt2>
      <a:accent1>
        <a:srgbClr val="63544A"/>
      </a:accent1>
      <a:accent2>
        <a:srgbClr val="996640"/>
      </a:accent2>
      <a:accent3>
        <a:srgbClr val="A6A699"/>
      </a:accent3>
      <a:accent4>
        <a:srgbClr val="C60B20"/>
      </a:accent4>
      <a:accent5>
        <a:srgbClr val="1E0688"/>
      </a:accent5>
      <a:accent6>
        <a:srgbClr val="00295A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8340</TotalTime>
  <Words>116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TRANSAMERICA®   File Wellness Claims Quick and Easy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COASTALPOWERPOINTII11.07.13</dc:title>
  <dc:creator>Lamarie Rutelonis</dc:creator>
  <dc:description>TRANSAMERICA® _x000d_ File Wellness Claims Quick and Easy</dc:description>
  <cp:lastModifiedBy>Leanne</cp:lastModifiedBy>
  <cp:revision>227</cp:revision>
  <cp:lastPrinted>2013-11-14T19:46:49Z</cp:lastPrinted>
  <dcterms:created xsi:type="dcterms:W3CDTF">2012-06-24T15:14:29Z</dcterms:created>
  <dcterms:modified xsi:type="dcterms:W3CDTF">2013-11-14T20:05:22Z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COASTALPOWERPOINTII11.07.13</vt:lpwstr>
  </property>
  <property fmtid="{D5CDD505-2E9C-101B-9397-08002B2CF9AE}" pid="3" name="SlideDescription">
    <vt:lpwstr>TRANSAMERICA® _x000d_ File Wellness Claims Quick and Easy</vt:lpwstr>
  </property>
</Properties>
</file>